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6" r:id="rId2"/>
    <p:sldId id="278" r:id="rId3"/>
    <p:sldId id="348" r:id="rId4"/>
    <p:sldId id="347" r:id="rId5"/>
    <p:sldId id="345" r:id="rId6"/>
    <p:sldId id="352" r:id="rId7"/>
    <p:sldId id="346" r:id="rId8"/>
    <p:sldId id="351" r:id="rId9"/>
    <p:sldId id="349" r:id="rId10"/>
    <p:sldId id="350" r:id="rId11"/>
    <p:sldId id="353" r:id="rId12"/>
    <p:sldId id="342"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nford" initials="S"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CFF"/>
    <a:srgbClr val="6699FF"/>
    <a:srgbClr val="E89874"/>
    <a:srgbClr val="FF5050"/>
    <a:srgbClr val="153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80249" autoAdjust="0"/>
  </p:normalViewPr>
  <p:slideViewPr>
    <p:cSldViewPr>
      <p:cViewPr varScale="1">
        <p:scale>
          <a:sx n="91" d="100"/>
          <a:sy n="91" d="100"/>
        </p:scale>
        <p:origin x="1374"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37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E76CF1-3A1B-4886-99FC-14CFBDE574E6}" type="datetimeFigureOut">
              <a:rPr lang="en-US" smtClean="0"/>
              <a:pPr/>
              <a:t>12/15/2016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01BC75-0E5B-4EB9-9962-269DB2427915}" type="slidenum">
              <a:rPr lang="en-US" smtClean="0"/>
              <a:pPr/>
              <a:t>‹#›</a:t>
            </a:fld>
            <a:endParaRPr lang="en-US"/>
          </a:p>
        </p:txBody>
      </p:sp>
    </p:spTree>
    <p:extLst>
      <p:ext uri="{BB962C8B-B14F-4D97-AF65-F5344CB8AC3E}">
        <p14:creationId xmlns:p14="http://schemas.microsoft.com/office/powerpoint/2010/main" val="3460508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1</a:t>
            </a:fld>
            <a:endParaRPr lang="en-US"/>
          </a:p>
        </p:txBody>
      </p:sp>
    </p:spTree>
    <p:extLst>
      <p:ext uri="{BB962C8B-B14F-4D97-AF65-F5344CB8AC3E}">
        <p14:creationId xmlns:p14="http://schemas.microsoft.com/office/powerpoint/2010/main" val="38553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Touches</a:t>
            </a:r>
            <a:r>
              <a:rPr lang="en-US" baseline="0" dirty="0" smtClean="0"/>
              <a:t> on all modeling capabilities: construction, visualization, analysis, management, exchange and integration, collaboration and workflow</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4</a:t>
            </a:fld>
            <a:endParaRPr lang="en-US"/>
          </a:p>
        </p:txBody>
      </p:sp>
    </p:spTree>
    <p:extLst>
      <p:ext uri="{BB962C8B-B14F-4D97-AF65-F5344CB8AC3E}">
        <p14:creationId xmlns:p14="http://schemas.microsoft.com/office/powerpoint/2010/main" val="3091659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 </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7</a:t>
            </a:fld>
            <a:endParaRPr lang="en-US"/>
          </a:p>
        </p:txBody>
      </p:sp>
    </p:spTree>
    <p:extLst>
      <p:ext uri="{BB962C8B-B14F-4D97-AF65-F5344CB8AC3E}">
        <p14:creationId xmlns:p14="http://schemas.microsoft.com/office/powerpoint/2010/main" val="2872467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10</a:t>
            </a:fld>
            <a:endParaRPr lang="en-US"/>
          </a:p>
        </p:txBody>
      </p:sp>
    </p:spTree>
    <p:extLst>
      <p:ext uri="{BB962C8B-B14F-4D97-AF65-F5344CB8AC3E}">
        <p14:creationId xmlns:p14="http://schemas.microsoft.com/office/powerpoint/2010/main" val="935790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11</a:t>
            </a:fld>
            <a:endParaRPr lang="en-US"/>
          </a:p>
        </p:txBody>
      </p:sp>
    </p:spTree>
    <p:extLst>
      <p:ext uri="{BB962C8B-B14F-4D97-AF65-F5344CB8AC3E}">
        <p14:creationId xmlns:p14="http://schemas.microsoft.com/office/powerpoint/2010/main" val="3567489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4800"/>
            <a:ext cx="8229600" cy="990600"/>
          </a:xfrm>
          <a:prstGeom prst="rect">
            <a:avLst/>
          </a:prstGeom>
        </p:spPr>
        <p:txBody>
          <a:bodyPr/>
          <a:lstStyle>
            <a:lvl1pPr>
              <a:defRPr/>
            </a:lvl1pPr>
          </a:lstStyle>
          <a:p>
            <a:r>
              <a:rPr lang="en-US" dirty="0" smtClean="0"/>
              <a:t>Instructions</a:t>
            </a:r>
            <a:endParaRPr lang="en-US" dirty="0"/>
          </a:p>
        </p:txBody>
      </p:sp>
      <p:sp>
        <p:nvSpPr>
          <p:cNvPr id="3" name="Content Placeholder 2"/>
          <p:cNvSpPr>
            <a:spLocks noGrp="1"/>
          </p:cNvSpPr>
          <p:nvPr>
            <p:ph idx="1" hasCustomPrompt="1"/>
          </p:nvPr>
        </p:nvSpPr>
        <p:spPr>
          <a:xfrm>
            <a:off x="457200" y="1600200"/>
            <a:ext cx="8229600" cy="4525963"/>
          </a:xfrm>
          <a:prstGeom prst="rect">
            <a:avLst/>
          </a:prstGeom>
        </p:spPr>
        <p:txBody>
          <a:bodyPr/>
          <a:lstStyle>
            <a:lvl1pPr marL="457200" indent="-457200">
              <a:buFont typeface="Arial" panose="020B0604020202020204" pitchFamily="34" charset="0"/>
              <a:buChar char="•"/>
              <a:defRPr baseline="0">
                <a:latin typeface="+mn-lt"/>
              </a:defRPr>
            </a:lvl1pPr>
            <a:lvl2pPr>
              <a:defRPr>
                <a:latin typeface="+mn-lt"/>
              </a:defRPr>
            </a:lvl2pPr>
            <a:lvl3pPr>
              <a:defRPr>
                <a:latin typeface="+mn-lt"/>
              </a:defRPr>
            </a:lvl3pPr>
            <a:lvl4pPr>
              <a:defRPr>
                <a:latin typeface="+mn-lt"/>
              </a:defRPr>
            </a:lvl4pPr>
            <a:lvl5pPr>
              <a:defRPr>
                <a:latin typeface="+mn-lt"/>
              </a:defRPr>
            </a:lvl5pPr>
          </a:lstStyle>
          <a:p>
            <a:r>
              <a:rPr lang="en-US" dirty="0" smtClean="0"/>
              <a:t>The footers and headers should only be modified in the Master Slide view. Do not modify the slide directly.</a:t>
            </a:r>
          </a:p>
          <a:p>
            <a:pPr lvl="1"/>
            <a:r>
              <a:rPr lang="en-US" dirty="0" smtClean="0"/>
              <a:t>From “View” menu select “Master” and “Slide Master”</a:t>
            </a:r>
          </a:p>
          <a:p>
            <a:pPr lvl="1"/>
            <a:r>
              <a:rPr lang="en-US" dirty="0" smtClean="0"/>
              <a:t>Edit the document number on the first slide.</a:t>
            </a:r>
          </a:p>
          <a:p>
            <a:pPr lvl="1"/>
            <a:r>
              <a:rPr lang="en-US" dirty="0" smtClean="0"/>
              <a:t>Click on “Close”</a:t>
            </a:r>
          </a:p>
          <a:p>
            <a:r>
              <a:rPr lang="en-US" dirty="0" smtClean="0"/>
              <a:t>Use only red or blue text for emphasis.</a:t>
            </a:r>
          </a:p>
          <a:p>
            <a:pPr lvl="0"/>
            <a:endParaRPr lang="en-US" dirty="0" smtClean="0"/>
          </a:p>
        </p:txBody>
      </p:sp>
    </p:spTree>
    <p:extLst>
      <p:ext uri="{BB962C8B-B14F-4D97-AF65-F5344CB8AC3E}">
        <p14:creationId xmlns:p14="http://schemas.microsoft.com/office/powerpoint/2010/main" val="22380176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ariou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47800"/>
            <a:ext cx="5111750" cy="4678363"/>
          </a:xfrm>
          <a:prstGeom prst="rect">
            <a:avLst/>
          </a:prstGeom>
        </p:spPr>
        <p:txBody>
          <a:bodyPr/>
          <a:lstStyle>
            <a:lvl1pPr>
              <a:defRPr sz="2800"/>
            </a:lvl1pPr>
            <a:lvl2pPr>
              <a:defRPr sz="2400"/>
            </a:lvl2pPr>
            <a:lvl3pPr>
              <a:defRPr sz="2000"/>
            </a:lvl3pPr>
            <a:lvl4pPr>
              <a:defRPr sz="1800"/>
            </a:lvl4pPr>
            <a:lvl5pPr>
              <a:defRPr lang="en-US" dirty="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itle 1"/>
          <p:cNvSpPr>
            <a:spLocks noGrp="1"/>
          </p:cNvSpPr>
          <p:nvPr>
            <p:ph type="title"/>
          </p:nvPr>
        </p:nvSpPr>
        <p:spPr>
          <a:xfrm>
            <a:off x="457200" y="228600"/>
            <a:ext cx="8229600" cy="10541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0375327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Empty with tit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9906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8219942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k">
    <p:spTree>
      <p:nvGrpSpPr>
        <p:cNvPr id="1" name=""/>
        <p:cNvGrpSpPr/>
        <p:nvPr/>
      </p:nvGrpSpPr>
      <p:grpSpPr>
        <a:xfrm>
          <a:off x="0" y="0"/>
          <a:ext cx="0" cy="0"/>
          <a:chOff x="0" y="0"/>
          <a:chExt cx="0" cy="0"/>
        </a:xfrm>
      </p:grpSpPr>
      <p:sp>
        <p:nvSpPr>
          <p:cNvPr id="2" name="Text Placeholder 2"/>
          <p:cNvSpPr>
            <a:spLocks noGrp="1"/>
          </p:cNvSpPr>
          <p:nvPr>
            <p:ph type="body" sz="half" idx="2"/>
          </p:nvPr>
        </p:nvSpPr>
        <p:spPr>
          <a:xfrm>
            <a:off x="441960" y="1676400"/>
            <a:ext cx="8168640" cy="4511040"/>
          </a:xfrm>
          <a:prstGeom prst="rect">
            <a:avLst/>
          </a:prstGeom>
        </p:spPr>
        <p:txBody>
          <a:bodyPr>
            <a:normAutofit lnSpcReduction="10000"/>
          </a:bodyPr>
          <a:lstStyle>
            <a:lvl1pPr marL="0" indent="0">
              <a:buNone/>
              <a:defRPr/>
            </a:lvl1pPr>
          </a:lstStyle>
          <a:p>
            <a:pPr lvl="0" algn="ctr"/>
            <a:r>
              <a:rPr lang="en-US" sz="2200" smtClean="0">
                <a:latin typeface="Calibri" panose="020F0502020204030204" pitchFamily="34" charset="0"/>
              </a:rPr>
              <a:t>Click to edit Master text styles</a:t>
            </a:r>
          </a:p>
        </p:txBody>
      </p:sp>
      <p:sp>
        <p:nvSpPr>
          <p:cNvPr id="3" name="Title 3"/>
          <p:cNvSpPr>
            <a:spLocks noGrp="1"/>
          </p:cNvSpPr>
          <p:nvPr>
            <p:ph type="title"/>
          </p:nvPr>
        </p:nvSpPr>
        <p:spPr>
          <a:xfrm>
            <a:off x="441960" y="304800"/>
            <a:ext cx="8229600" cy="9144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3368843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a:effectLst>
            <a:outerShdw blurRad="25400" dist="25400" dir="2700000" algn="tl" rotWithShape="0">
              <a:prstClr val="black"/>
            </a:outerShdw>
          </a:effectLst>
        </p:spPr>
        <p:txBody>
          <a:bodyPr>
            <a:normAutofit/>
          </a:bodyPr>
          <a:lstStyle>
            <a:lvl1pPr marL="0" indent="0" algn="ctr">
              <a:buNone/>
              <a:defRPr sz="2800">
                <a:solidFill>
                  <a:schemeClr val="bg1"/>
                </a:solidFill>
                <a:latin typeface="Myriad Pro"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3631975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0877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picture with bullet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447800"/>
            <a:ext cx="4114800" cy="4648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p:nvPr>
        </p:nvSpPr>
        <p:spPr>
          <a:xfrm>
            <a:off x="457200" y="381000"/>
            <a:ext cx="8229600" cy="914400"/>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63659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icture with bullet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8178" y="1447800"/>
            <a:ext cx="4114800" cy="4648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p:nvPr>
        </p:nvSpPr>
        <p:spPr>
          <a:xfrm>
            <a:off x="457200" y="357477"/>
            <a:ext cx="8229600" cy="937923"/>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3"/>
          </p:nvPr>
        </p:nvSpPr>
        <p:spPr>
          <a:xfrm>
            <a:off x="457200"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59750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Placeholder 1"/>
          <p:cNvSpPr txBox="1">
            <a:spLocks/>
          </p:cNvSpPr>
          <p:nvPr userDrawn="1"/>
        </p:nvSpPr>
        <p:spPr>
          <a:xfrm>
            <a:off x="533400" y="152400"/>
            <a:ext cx="8229600" cy="1066800"/>
          </a:xfrm>
          <a:prstGeom prst="rect">
            <a:avLst/>
          </a:prstGeom>
          <a:effectLst>
            <a:outerShdw blurRad="25400" dist="25400" dir="2700000" algn="tl" rotWithShape="0">
              <a:prstClr val="black"/>
            </a:outerShdw>
          </a:effectLst>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a:lstStyle>
          <a:p>
            <a:r>
              <a:rPr lang="en-US" dirty="0" smtClean="0"/>
              <a:t>Click to edit Master title style</a:t>
            </a:r>
            <a:endParaRPr lang="en-US" dirty="0"/>
          </a:p>
        </p:txBody>
      </p:sp>
      <p:sp>
        <p:nvSpPr>
          <p:cNvPr id="8" name="Title 1"/>
          <p:cNvSpPr txBox="1">
            <a:spLocks/>
          </p:cNvSpPr>
          <p:nvPr userDrawn="1"/>
        </p:nvSpPr>
        <p:spPr>
          <a:xfrm>
            <a:off x="685800" y="2130425"/>
            <a:ext cx="7772400" cy="1470025"/>
          </a:xfrm>
          <a:prstGeom prst="rect">
            <a:avLst/>
          </a:prstGeom>
          <a:effectLst/>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a:lstStyle>
          <a:p>
            <a:r>
              <a:rPr lang="en-US" dirty="0" smtClean="0">
                <a:solidFill>
                  <a:schemeClr val="tx1"/>
                </a:solidFill>
                <a:latin typeface="+mj-lt"/>
              </a:rPr>
              <a:t>Click to edit Master title style</a:t>
            </a:r>
            <a:endParaRPr lang="en-US" dirty="0">
              <a:solidFill>
                <a:schemeClr val="tx1"/>
              </a:solidFill>
              <a:latin typeface="+mj-lt"/>
            </a:endParaRPr>
          </a:p>
        </p:txBody>
      </p:sp>
      <p:sp>
        <p:nvSpPr>
          <p:cNvPr id="9" name="Subtitle 2"/>
          <p:cNvSpPr>
            <a:spLocks noGrp="1"/>
          </p:cNvSpPr>
          <p:nvPr>
            <p:ph type="subTitle" idx="1"/>
          </p:nvPr>
        </p:nvSpPr>
        <p:spPr>
          <a:xfrm>
            <a:off x="1371600" y="3886200"/>
            <a:ext cx="6400800" cy="1752600"/>
          </a:xfrm>
          <a:prstGeom prst="rect">
            <a:avLst/>
          </a:prstGeom>
          <a:effectLst/>
        </p:spPr>
        <p:txBody>
          <a:bodyPr>
            <a:normAutofit/>
          </a:bodyPr>
          <a:lstStyle>
            <a:lvl1pPr marL="0" indent="0" algn="ctr">
              <a:buNone/>
              <a:defRPr sz="280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6269458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295400"/>
            <a:ext cx="8229600" cy="4267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5638800"/>
            <a:ext cx="82296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1"/>
          <p:cNvSpPr>
            <a:spLocks noGrp="1"/>
          </p:cNvSpPr>
          <p:nvPr>
            <p:ph type="title"/>
          </p:nvPr>
        </p:nvSpPr>
        <p:spPr>
          <a:xfrm>
            <a:off x="457200" y="258762"/>
            <a:ext cx="8229600" cy="1036638"/>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8931881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box side-by-sid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96898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Two box side-by-side + headers">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97142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1" name="TextBox 10"/>
          <p:cNvSpPr txBox="1"/>
          <p:nvPr/>
        </p:nvSpPr>
        <p:spPr>
          <a:xfrm>
            <a:off x="7696200" y="6502946"/>
            <a:ext cx="1105680" cy="307777"/>
          </a:xfrm>
          <a:prstGeom prst="rect">
            <a:avLst/>
          </a:prstGeom>
          <a:noFill/>
        </p:spPr>
        <p:txBody>
          <a:bodyPr wrap="square" rtlCol="0">
            <a:spAutoFit/>
          </a:bodyPr>
          <a:lstStyle/>
          <a:p>
            <a:pPr algn="r"/>
            <a:fld id="{60FF15B5-A97F-4410-8223-FFD69BAB2ADB}" type="slidenum">
              <a:rPr lang="en-US" sz="1400" b="1" smtClean="0">
                <a:solidFill>
                  <a:srgbClr val="3B7CFF"/>
                </a:solidFill>
                <a:latin typeface="Myriad Pro" pitchFamily="34" charset="0"/>
              </a:rPr>
              <a:pPr algn="r"/>
              <a:t>‹#›</a:t>
            </a:fld>
            <a:endParaRPr lang="en-US" sz="1400" b="1" dirty="0">
              <a:solidFill>
                <a:srgbClr val="3B7CFF"/>
              </a:solidFill>
              <a:latin typeface="Myriad Pro" pitchFamily="34" charset="0"/>
            </a:endParaRPr>
          </a:p>
        </p:txBody>
      </p:sp>
      <p:sp>
        <p:nvSpPr>
          <p:cNvPr id="2" name="Footer Placeholder 1"/>
          <p:cNvSpPr>
            <a:spLocks noGrp="1"/>
          </p:cNvSpPr>
          <p:nvPr>
            <p:ph type="ftr" sz="quarter" idx="3"/>
          </p:nvPr>
        </p:nvSpPr>
        <p:spPr>
          <a:xfrm>
            <a:off x="3056254" y="6398153"/>
            <a:ext cx="3086100" cy="365125"/>
          </a:xfrm>
          <a:prstGeom prst="rect">
            <a:avLst/>
          </a:prstGeom>
        </p:spPr>
        <p:txBody>
          <a:bodyPr vert="horz" lIns="91440" tIns="45720" rIns="91440" bIns="45720" rtlCol="0" anchor="ctr"/>
          <a:lstStyle>
            <a:lvl1pPr algn="ctr">
              <a:defRPr sz="1400">
                <a:solidFill>
                  <a:schemeClr val="tx1">
                    <a:tint val="75000"/>
                  </a:schemeClr>
                </a:solidFill>
                <a:latin typeface="Myriad Pro"/>
              </a:defRPr>
            </a:lvl1pPr>
          </a:lstStyle>
          <a:p>
            <a:endParaRPr lang="en-US" dirty="0"/>
          </a:p>
        </p:txBody>
      </p:sp>
      <p:sp>
        <p:nvSpPr>
          <p:cNvPr id="4" name="Title Placeholder 3"/>
          <p:cNvSpPr>
            <a:spLocks noGrp="1"/>
          </p:cNvSpPr>
          <p:nvPr>
            <p:ph type="title"/>
          </p:nvPr>
        </p:nvSpPr>
        <p:spPr>
          <a:xfrm>
            <a:off x="685800" y="228600"/>
            <a:ext cx="7886700" cy="1006475"/>
          </a:xfrm>
          <a:prstGeom prst="rect">
            <a:avLst/>
          </a:prstGeom>
          <a:effectLst>
            <a:outerShdw blurRad="25400" dist="25400" dir="2700000" algn="ctr" rotWithShape="0">
              <a:srgbClr val="000000"/>
            </a:outerShdw>
          </a:effectLst>
        </p:spPr>
        <p:txBody>
          <a:bodyPr vert="horz" lIns="91440" tIns="45720" rIns="91440" bIns="45720" rtlCol="0" anchor="ctr">
            <a:normAutofit/>
          </a:bodyPr>
          <a:lstStyle/>
          <a:p>
            <a:r>
              <a:rPr lang="en-US" smtClean="0"/>
              <a:t>Click to edit Master title style</a:t>
            </a:r>
            <a:endParaRPr lang="en-US" dirty="0"/>
          </a:p>
        </p:txBody>
      </p:sp>
      <p:sp>
        <p:nvSpPr>
          <p:cNvPr id="8" name="TextBox 4"/>
          <p:cNvSpPr txBox="1">
            <a:spLocks noChangeArrowheads="1"/>
          </p:cNvSpPr>
          <p:nvPr userDrawn="1"/>
        </p:nvSpPr>
        <p:spPr bwMode="auto">
          <a:xfrm>
            <a:off x="2581275" y="6581775"/>
            <a:ext cx="71723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200" dirty="0">
                <a:solidFill>
                  <a:srgbClr val="3B7CFF"/>
                </a:solidFill>
                <a:latin typeface="Arial" panose="020B0604020202020204" pitchFamily="34" charset="0"/>
              </a:rPr>
              <a:t>© 2016 California Institute of Technology. Government sponsorship acknowledged.</a:t>
            </a:r>
          </a:p>
        </p:txBody>
      </p:sp>
    </p:spTree>
    <p:extLst>
      <p:ext uri="{BB962C8B-B14F-4D97-AF65-F5344CB8AC3E}">
        <p14:creationId xmlns:p14="http://schemas.microsoft.com/office/powerpoint/2010/main" val="2515780614"/>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8" r:id="rId4"/>
    <p:sldLayoutId id="2147483659" r:id="rId5"/>
    <p:sldLayoutId id="2147483651" r:id="rId6"/>
    <p:sldLayoutId id="2147483657" r:id="rId7"/>
    <p:sldLayoutId id="2147483652" r:id="rId8"/>
    <p:sldLayoutId id="2147483653" r:id="rId9"/>
    <p:sldLayoutId id="2147483656" r:id="rId10"/>
    <p:sldLayoutId id="2147483654" r:id="rId11"/>
    <p:sldLayoutId id="2147483655" r:id="rId12"/>
  </p:sldLayoutIdLst>
  <p:timing>
    <p:tnLst>
      <p:par>
        <p:cTn id="1" dur="indefinite" restart="never" nodeType="tmRoot"/>
      </p:par>
    </p:tnLst>
  </p:timing>
  <p:hf hdr="0" ftr="0" dt="0"/>
  <p:txStyles>
    <p:title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Tx/>
        <a:buBlip>
          <a:blip r:embed="rId15"/>
        </a:buBlip>
        <a:defRPr sz="28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16"/>
        </a:buBlip>
        <a:defRPr sz="24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15"/>
        </a:buBlip>
        <a:defRPr sz="20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16"/>
        </a:buBlip>
        <a:defRPr sz="18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15"/>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www.tmt.org/" TargetMode="Externa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Open-MBEE"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98205" y="1219200"/>
            <a:ext cx="7772400" cy="1909763"/>
          </a:xfrm>
        </p:spPr>
        <p:txBody>
          <a:bodyPr>
            <a:normAutofit/>
          </a:bodyPr>
          <a:lstStyle/>
          <a:p>
            <a:r>
              <a:rPr lang="en-US" sz="3600" dirty="0"/>
              <a:t>OpenMBEE and the Lifecycle Change Process </a:t>
            </a:r>
          </a:p>
        </p:txBody>
      </p:sp>
      <p:sp>
        <p:nvSpPr>
          <p:cNvPr id="3" name="Subtitle 2"/>
          <p:cNvSpPr>
            <a:spLocks noGrp="1"/>
          </p:cNvSpPr>
          <p:nvPr>
            <p:ph type="subTitle" idx="1"/>
          </p:nvPr>
        </p:nvSpPr>
        <p:spPr>
          <a:xfrm>
            <a:off x="685800" y="3392090"/>
            <a:ext cx="7772400" cy="1425576"/>
          </a:xfrm>
        </p:spPr>
        <p:txBody>
          <a:bodyPr>
            <a:normAutofit fontScale="92500" lnSpcReduction="20000"/>
          </a:bodyPr>
          <a:lstStyle/>
          <a:p>
            <a:pPr>
              <a:spcBef>
                <a:spcPct val="0"/>
              </a:spcBef>
            </a:pPr>
            <a:r>
              <a:rPr lang="en-US" altLang="en-US" dirty="0" smtClean="0">
                <a:latin typeface="Arial" panose="020B0604020202020204" pitchFamily="34" charset="0"/>
              </a:rPr>
              <a:t>Dec 6, </a:t>
            </a:r>
            <a:r>
              <a:rPr lang="en-US" altLang="en-US" dirty="0">
                <a:latin typeface="Arial" panose="020B0604020202020204" pitchFamily="34" charset="0"/>
              </a:rPr>
              <a:t>2016, Robert </a:t>
            </a:r>
            <a:r>
              <a:rPr lang="en-US" altLang="en-US" dirty="0" smtClean="0">
                <a:latin typeface="Arial" panose="020B0604020202020204" pitchFamily="34" charset="0"/>
              </a:rPr>
              <a:t>Karban,</a:t>
            </a:r>
            <a:br>
              <a:rPr lang="en-US" altLang="en-US" dirty="0" smtClean="0">
                <a:latin typeface="Arial" panose="020B0604020202020204" pitchFamily="34" charset="0"/>
              </a:rPr>
            </a:br>
            <a:r>
              <a:rPr lang="en-US" altLang="en-US" dirty="0" smtClean="0">
                <a:latin typeface="Arial" panose="020B0604020202020204" pitchFamily="34" charset="0"/>
              </a:rPr>
              <a:t> Marie Piette, Ivan Gomes, Chris Delp</a:t>
            </a:r>
            <a:endParaRPr lang="en-US" altLang="en-US" dirty="0">
              <a:latin typeface="Arial" panose="020B0604020202020204" pitchFamily="34" charset="0"/>
            </a:endParaRPr>
          </a:p>
          <a:p>
            <a:pPr>
              <a:spcBef>
                <a:spcPct val="0"/>
              </a:spcBef>
            </a:pPr>
            <a:r>
              <a:rPr lang="en-US" altLang="en-US" dirty="0">
                <a:latin typeface="Arial" panose="020B0604020202020204" pitchFamily="34" charset="0"/>
              </a:rPr>
              <a:t>Jet Propulsion Laboratory, </a:t>
            </a:r>
          </a:p>
          <a:p>
            <a:pPr>
              <a:spcBef>
                <a:spcPct val="0"/>
              </a:spcBef>
            </a:pPr>
            <a:r>
              <a:rPr lang="en-US" altLang="en-US" dirty="0">
                <a:latin typeface="Arial" panose="020B0604020202020204" pitchFamily="34" charset="0"/>
              </a:rPr>
              <a:t>California Institute of Technology</a:t>
            </a:r>
            <a:endParaRPr lang="en-US" altLang="en-US" b="1" dirty="0">
              <a:latin typeface="Arial" panose="020B0604020202020204" pitchFamily="34" charset="0"/>
            </a:endParaRPr>
          </a:p>
          <a:p>
            <a:pPr>
              <a:lnSpc>
                <a:spcPct val="90000"/>
              </a:lnSpc>
            </a:pPr>
            <a:endParaRPr lang="en-US" dirty="0"/>
          </a:p>
          <a:p>
            <a:pPr>
              <a:lnSpc>
                <a:spcPct val="90000"/>
              </a:lnSpc>
            </a:pPr>
            <a:endParaRPr lang="en-US" sz="1000" dirty="0" smtClean="0">
              <a:latin typeface="Arial" panose="020B0604020202020204" pitchFamily="34" charset="0"/>
              <a:cs typeface="Arial" panose="020B0604020202020204" pitchFamily="34" charset="0"/>
            </a:endParaRPr>
          </a:p>
          <a:p>
            <a:endParaRPr lang="en-US" dirty="0"/>
          </a:p>
        </p:txBody>
      </p:sp>
      <p:pic>
        <p:nvPicPr>
          <p:cNvPr id="4" name="Picture 3"/>
          <p:cNvPicPr>
            <a:picLocks noChangeAspect="1"/>
          </p:cNvPicPr>
          <p:nvPr/>
        </p:nvPicPr>
        <p:blipFill>
          <a:blip r:embed="rId3"/>
          <a:stretch>
            <a:fillRect/>
          </a:stretch>
        </p:blipFill>
        <p:spPr>
          <a:xfrm>
            <a:off x="8077200" y="457200"/>
            <a:ext cx="838200" cy="742950"/>
          </a:xfrm>
          <a:prstGeom prst="rect">
            <a:avLst/>
          </a:prstGeom>
        </p:spPr>
      </p:pic>
    </p:spTree>
    <p:extLst>
      <p:ext uri="{BB962C8B-B14F-4D97-AF65-F5344CB8AC3E}">
        <p14:creationId xmlns:p14="http://schemas.microsoft.com/office/powerpoint/2010/main" val="2271480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for Model Analysis (PMA)</a:t>
            </a:r>
            <a:endParaRPr lang="en-US" dirty="0"/>
          </a:p>
        </p:txBody>
      </p:sp>
      <p:pic>
        <p:nvPicPr>
          <p:cNvPr id="3" name="Picture 2"/>
          <p:cNvPicPr>
            <a:picLocks noChangeAspect="1"/>
          </p:cNvPicPr>
          <p:nvPr/>
        </p:nvPicPr>
        <p:blipFill>
          <a:blip r:embed="rId3"/>
          <a:stretch>
            <a:fillRect/>
          </a:stretch>
        </p:blipFill>
        <p:spPr>
          <a:xfrm>
            <a:off x="1" y="1905000"/>
            <a:ext cx="9227494" cy="2362200"/>
          </a:xfrm>
          <a:prstGeom prst="rect">
            <a:avLst/>
          </a:prstGeom>
        </p:spPr>
      </p:pic>
      <p:sp>
        <p:nvSpPr>
          <p:cNvPr id="4" name="TextBox 3"/>
          <p:cNvSpPr txBox="1"/>
          <p:nvPr/>
        </p:nvSpPr>
        <p:spPr>
          <a:xfrm>
            <a:off x="685800" y="4953000"/>
            <a:ext cx="7543412" cy="369332"/>
          </a:xfrm>
          <a:prstGeom prst="rect">
            <a:avLst/>
          </a:prstGeom>
          <a:noFill/>
        </p:spPr>
        <p:txBody>
          <a:bodyPr wrap="none" rtlCol="0">
            <a:spAutoFit/>
          </a:bodyPr>
          <a:lstStyle/>
          <a:p>
            <a:r>
              <a:rPr lang="en-US" dirty="0" smtClean="0"/>
              <a:t>Schedule a analysis job integrated with document generation from View Editor</a:t>
            </a:r>
            <a:endParaRPr lang="en-US" dirty="0"/>
          </a:p>
        </p:txBody>
      </p:sp>
    </p:spTree>
    <p:extLst>
      <p:ext uri="{BB962C8B-B14F-4D97-AF65-F5344CB8AC3E}">
        <p14:creationId xmlns:p14="http://schemas.microsoft.com/office/powerpoint/2010/main" val="1779082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lstStyle/>
          <a:p>
            <a:r>
              <a:rPr lang="en-US" dirty="0" smtClean="0"/>
              <a:t>System Level Analysis</a:t>
            </a:r>
            <a:endParaRPr lang="en-US" dirty="0"/>
          </a:p>
        </p:txBody>
      </p:sp>
      <p:pic>
        <p:nvPicPr>
          <p:cNvPr id="4" name="TMTCSTVE_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08" y="1418610"/>
            <a:ext cx="9135291" cy="5134590"/>
          </a:xfrm>
          <a:prstGeom prst="rect">
            <a:avLst/>
          </a:prstGeom>
        </p:spPr>
      </p:pic>
    </p:spTree>
    <p:extLst>
      <p:ext uri="{BB962C8B-B14F-4D97-AF65-F5344CB8AC3E}">
        <p14:creationId xmlns:p14="http://schemas.microsoft.com/office/powerpoint/2010/main" val="1994276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41960" y="1676400"/>
            <a:ext cx="8229600" cy="4511040"/>
          </a:xfrm>
        </p:spPr>
        <p:txBody>
          <a:bodyPr>
            <a:normAutofit lnSpcReduction="10000"/>
          </a:bodyPr>
          <a:lstStyle/>
          <a:p>
            <a:pPr algn="just"/>
            <a:r>
              <a:rPr lang="en-US" sz="2000" dirty="0"/>
              <a:t>The research was carried out at the Jet Propulsion Laboratory, California Institute of Technology, under a contract with the National Aeronautics and Space </a:t>
            </a:r>
            <a:r>
              <a:rPr lang="en-US" sz="2000" dirty="0" smtClean="0"/>
              <a:t>Administration and NoMagic.</a:t>
            </a:r>
            <a:endParaRPr lang="en-US" sz="2000" dirty="0" smtClean="0">
              <a:latin typeface="Calibri" panose="020F0502020204030204" pitchFamily="34" charset="0"/>
              <a:cs typeface="Calibri"/>
            </a:endParaRPr>
          </a:p>
          <a:p>
            <a:pPr algn="just"/>
            <a:r>
              <a:rPr lang="en-US" sz="2000" dirty="0" smtClean="0">
                <a:latin typeface="Calibri" panose="020F0502020204030204" pitchFamily="34" charset="0"/>
                <a:cs typeface="Calibri"/>
              </a:rPr>
              <a:t>The </a:t>
            </a:r>
            <a:r>
              <a:rPr lang="en-US" sz="2000" dirty="0">
                <a:latin typeface="Calibri" panose="020F0502020204030204" pitchFamily="34" charset="0"/>
                <a:cs typeface="Calibri"/>
              </a:rPr>
              <a:t>TMT Project gratefully acknowledges the support of the TMT collaborating institutions.  They are the Association of Canadian Universities for Research in Astronomy (ACURA), the California Institute of Technology, the University of California, the National Astronomical Observatory of Japan, the National Astronomical Observatories of China and their consortium partners, and the Department of Science and Technology of India and their supported institutes. This work was supported as well by the Gordon and Betty Moore Foundation, the Canada Foundation for Innovation, the Ontario Ministry of Research and Innovation, the National Research Council of Canada, the Natural Sciences and Engineering Research Council of Canada, the British Columbia Knowledge Development Fund, the Association of Universities for Research in Astronomy (AURA) and the U.S. National Science Foundation.</a:t>
            </a:r>
            <a:endParaRPr lang="en-US" sz="2000" dirty="0">
              <a:latin typeface="Calibri" panose="020F0502020204030204" pitchFamily="34" charset="0"/>
            </a:endParaRPr>
          </a:p>
        </p:txBody>
      </p:sp>
      <p:sp>
        <p:nvSpPr>
          <p:cNvPr id="4" name="Title 3"/>
          <p:cNvSpPr>
            <a:spLocks noGrp="1"/>
          </p:cNvSpPr>
          <p:nvPr>
            <p:ph type="title"/>
          </p:nvPr>
        </p:nvSpPr>
        <p:spPr/>
        <p:txBody>
          <a:bodyPr/>
          <a:lstStyle/>
          <a:p>
            <a:r>
              <a:rPr lang="en-US" dirty="0"/>
              <a:t>Acknowledgments</a:t>
            </a:r>
          </a:p>
        </p:txBody>
      </p:sp>
      <p:pic>
        <p:nvPicPr>
          <p:cNvPr id="2" name="Picture 1"/>
          <p:cNvPicPr>
            <a:picLocks noChangeAspect="1"/>
          </p:cNvPicPr>
          <p:nvPr/>
        </p:nvPicPr>
        <p:blipFill>
          <a:blip r:embed="rId2"/>
          <a:stretch>
            <a:fillRect/>
          </a:stretch>
        </p:blipFill>
        <p:spPr>
          <a:xfrm>
            <a:off x="8077200" y="457200"/>
            <a:ext cx="838200" cy="742950"/>
          </a:xfrm>
          <a:prstGeom prst="rect">
            <a:avLst/>
          </a:prstGeom>
        </p:spPr>
      </p:pic>
    </p:spTree>
    <p:extLst>
      <p:ext uri="{BB962C8B-B14F-4D97-AF65-F5344CB8AC3E}">
        <p14:creationId xmlns:p14="http://schemas.microsoft.com/office/powerpoint/2010/main" val="180563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304800"/>
            <a:ext cx="9144000" cy="990600"/>
          </a:xfrm>
        </p:spPr>
        <p:txBody>
          <a:bodyPr>
            <a:noAutofit/>
          </a:bodyPr>
          <a:lstStyle/>
          <a:p>
            <a:r>
              <a:rPr lang="en-US" altLang="en-US" dirty="0" smtClean="0"/>
              <a:t>Thirty Meter Telescope (TMT)</a:t>
            </a:r>
            <a:br>
              <a:rPr lang="en-US" altLang="en-US" dirty="0" smtClean="0"/>
            </a:br>
            <a:r>
              <a:rPr lang="en-US" altLang="en-US" b="0" dirty="0" smtClean="0">
                <a:hlinkClick r:id="rId2"/>
              </a:rPr>
              <a:t>www.tmt.org</a:t>
            </a:r>
            <a:endParaRPr lang="en-US" altLang="en-US" b="0" dirty="0" smtClean="0"/>
          </a:p>
        </p:txBody>
      </p:sp>
      <p:sp>
        <p:nvSpPr>
          <p:cNvPr id="3" name="Content Placeholder 2"/>
          <p:cNvSpPr>
            <a:spLocks noGrp="1"/>
          </p:cNvSpPr>
          <p:nvPr>
            <p:ph idx="1"/>
          </p:nvPr>
        </p:nvSpPr>
        <p:spPr>
          <a:xfrm>
            <a:off x="457200" y="1473200"/>
            <a:ext cx="8458200" cy="4525963"/>
          </a:xfrm>
        </p:spPr>
        <p:txBody>
          <a:bodyPr>
            <a:normAutofit/>
          </a:bodyPr>
          <a:lstStyle/>
          <a:p>
            <a:pPr marL="342900" lvl="1" indent="-342900">
              <a:buFont typeface="Arial"/>
              <a:buChar char="•"/>
              <a:defRPr/>
            </a:pPr>
            <a:r>
              <a:rPr lang="en-US" sz="2400" dirty="0" smtClean="0"/>
              <a:t>Developed by TMT International Observatory (TIO)</a:t>
            </a:r>
          </a:p>
          <a:p>
            <a:pPr lvl="1">
              <a:defRPr/>
            </a:pPr>
            <a:r>
              <a:rPr lang="en-US" sz="2400" dirty="0" smtClean="0"/>
              <a:t>JPL participates in several subsystems of TMT</a:t>
            </a:r>
          </a:p>
          <a:p>
            <a:pPr lvl="1">
              <a:defRPr/>
            </a:pPr>
            <a:r>
              <a:rPr lang="en-US" dirty="0"/>
              <a:t>APS (and AO) team uses MBSE to analyze requirements, produce design, and perform analysis</a:t>
            </a:r>
          </a:p>
          <a:p>
            <a:pPr>
              <a:defRPr/>
            </a:pPr>
            <a:r>
              <a:rPr lang="en-US" sz="2400" dirty="0" smtClean="0"/>
              <a:t>Alignment and Phasing System (APS)</a:t>
            </a:r>
          </a:p>
          <a:p>
            <a:pPr lvl="1">
              <a:defRPr/>
            </a:pPr>
            <a:r>
              <a:rPr lang="en-US" dirty="0"/>
              <a:t>Sensor responsible for measuring the pre-adaptive optics </a:t>
            </a:r>
            <a:r>
              <a:rPr lang="en-US" dirty="0" err="1"/>
              <a:t>wavefront</a:t>
            </a:r>
            <a:r>
              <a:rPr lang="en-US" dirty="0"/>
              <a:t> quality</a:t>
            </a:r>
          </a:p>
          <a:p>
            <a:pPr marL="457200" lvl="1" indent="0">
              <a:buNone/>
              <a:defRPr/>
            </a:pPr>
            <a:endParaRPr lang="en-US" sz="2400" dirty="0" smtClean="0"/>
          </a:p>
          <a:p>
            <a:pPr marL="742950" lvl="2" indent="-342900">
              <a:defRPr/>
            </a:pPr>
            <a:endParaRPr lang="en-US" sz="2000" dirty="0" smtClean="0"/>
          </a:p>
          <a:p>
            <a:pPr>
              <a:defRPr/>
            </a:pPr>
            <a:endParaRPr lang="en-US" sz="2800" dirty="0" smtClean="0"/>
          </a:p>
        </p:txBody>
      </p:sp>
      <p:pic>
        <p:nvPicPr>
          <p:cNvPr id="17412" name="image30.jpg" descr="Top View of TMT Compl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3663" y="4724400"/>
            <a:ext cx="2776537" cy="1579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3" name="image32.jpg" descr="instruments_first_light_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225" y="4724400"/>
            <a:ext cx="3089275" cy="162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163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304800"/>
            <a:ext cx="9144000" cy="990600"/>
          </a:xfrm>
        </p:spPr>
        <p:txBody>
          <a:bodyPr/>
          <a:lstStyle/>
          <a:p>
            <a:r>
              <a:rPr lang="en-US" altLang="en-US" dirty="0" smtClean="0"/>
              <a:t>TMT MBSE Objectives</a:t>
            </a:r>
          </a:p>
        </p:txBody>
      </p:sp>
      <p:sp>
        <p:nvSpPr>
          <p:cNvPr id="3" name="Content Placeholder 2"/>
          <p:cNvSpPr>
            <a:spLocks noGrp="1"/>
          </p:cNvSpPr>
          <p:nvPr>
            <p:ph idx="1"/>
          </p:nvPr>
        </p:nvSpPr>
        <p:spPr>
          <a:xfrm>
            <a:off x="457200" y="1600200"/>
            <a:ext cx="7391400" cy="4525963"/>
          </a:xfrm>
        </p:spPr>
        <p:txBody>
          <a:bodyPr>
            <a:noAutofit/>
          </a:bodyPr>
          <a:lstStyle/>
          <a:p>
            <a:pPr>
              <a:defRPr/>
            </a:pPr>
            <a:r>
              <a:rPr lang="en-US" sz="2200" dirty="0" smtClean="0"/>
              <a:t>Use MBSE to define </a:t>
            </a:r>
            <a:r>
              <a:rPr lang="en-US" sz="2200" b="1" dirty="0" smtClean="0"/>
              <a:t>executable SysML model </a:t>
            </a:r>
            <a:r>
              <a:rPr lang="en-US" sz="2200" dirty="0" smtClean="0"/>
              <a:t>that captures requirements, operational scenarios (use cases), system decomposition, relationships and between subsystems, etc.</a:t>
            </a:r>
          </a:p>
          <a:p>
            <a:pPr>
              <a:defRPr/>
            </a:pPr>
            <a:r>
              <a:rPr lang="en-US" sz="2200" dirty="0" smtClean="0"/>
              <a:t>Use the model to </a:t>
            </a:r>
            <a:r>
              <a:rPr lang="en-US" sz="2200" b="1" dirty="0" smtClean="0"/>
              <a:t>analyze the system design </a:t>
            </a:r>
            <a:r>
              <a:rPr lang="en-US" sz="2200" dirty="0" smtClean="0"/>
              <a:t>for</a:t>
            </a:r>
          </a:p>
          <a:p>
            <a:pPr lvl="1">
              <a:defRPr/>
            </a:pPr>
            <a:r>
              <a:rPr lang="en-US" sz="2200" dirty="0" smtClean="0"/>
              <a:t> power consumption, mass, and duration</a:t>
            </a:r>
          </a:p>
          <a:p>
            <a:pPr>
              <a:defRPr/>
            </a:pPr>
            <a:r>
              <a:rPr lang="en-US" sz="2200" dirty="0" smtClean="0"/>
              <a:t>Produce </a:t>
            </a:r>
            <a:r>
              <a:rPr lang="en-US" sz="2200" b="1" dirty="0" smtClean="0"/>
              <a:t>engineering documents</a:t>
            </a:r>
          </a:p>
          <a:p>
            <a:pPr lvl="1">
              <a:defRPr/>
            </a:pPr>
            <a:r>
              <a:rPr lang="en-US" sz="2200" dirty="0" smtClean="0"/>
              <a:t>Requirement Flow Down Document</a:t>
            </a:r>
          </a:p>
          <a:p>
            <a:pPr lvl="1">
              <a:defRPr/>
            </a:pPr>
            <a:r>
              <a:rPr lang="en-US" sz="2200" dirty="0" smtClean="0"/>
              <a:t>Operational Scenario Document</a:t>
            </a:r>
          </a:p>
          <a:p>
            <a:pPr lvl="1">
              <a:defRPr/>
            </a:pPr>
            <a:r>
              <a:rPr lang="en-US" sz="2200" dirty="0" smtClean="0"/>
              <a:t>Design Description Document</a:t>
            </a:r>
          </a:p>
          <a:p>
            <a:pPr lvl="1">
              <a:defRPr/>
            </a:pPr>
            <a:r>
              <a:rPr lang="en-US" sz="2200" dirty="0" smtClean="0"/>
              <a:t>Interface Control Documents</a:t>
            </a:r>
          </a:p>
          <a:p>
            <a:pPr>
              <a:defRPr/>
            </a:pPr>
            <a:r>
              <a:rPr lang="en-US" sz="2200" dirty="0" smtClean="0">
                <a:solidFill>
                  <a:schemeClr val="tx2"/>
                </a:solidFill>
              </a:rPr>
              <a:t>Uses </a:t>
            </a:r>
            <a:r>
              <a:rPr lang="en-US" sz="2200" b="1" dirty="0" smtClean="0">
                <a:solidFill>
                  <a:schemeClr val="tx2"/>
                </a:solidFill>
              </a:rPr>
              <a:t>standard languages and techniques where practical to</a:t>
            </a:r>
            <a:r>
              <a:rPr lang="en-US" sz="2200" dirty="0" smtClean="0">
                <a:solidFill>
                  <a:schemeClr val="tx2"/>
                </a:solidFill>
              </a:rPr>
              <a:t> </a:t>
            </a:r>
            <a:r>
              <a:rPr lang="en-US" sz="2200" dirty="0" smtClean="0"/>
              <a:t>avoid custom software development</a:t>
            </a:r>
          </a:p>
        </p:txBody>
      </p:sp>
    </p:spTree>
    <p:extLst>
      <p:ext uri="{BB962C8B-B14F-4D97-AF65-F5344CB8AC3E}">
        <p14:creationId xmlns:p14="http://schemas.microsoft.com/office/powerpoint/2010/main" val="3611278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0"/>
          <p:cNvPicPr>
            <a:picLocks noChangeAspect="1" noChangeArrowheads="1"/>
          </p:cNvPicPr>
          <p:nvPr/>
        </p:nvPicPr>
        <p:blipFill>
          <a:blip r:embed="rId3" cstate="print"/>
          <a:srcRect/>
          <a:stretch>
            <a:fillRect/>
          </a:stretch>
        </p:blipFill>
        <p:spPr bwMode="auto">
          <a:xfrm>
            <a:off x="0" y="1564987"/>
            <a:ext cx="3048000" cy="2543175"/>
          </a:xfrm>
          <a:prstGeom prst="rect">
            <a:avLst/>
          </a:prstGeom>
          <a:noFill/>
          <a:ln w="9525">
            <a:noFill/>
            <a:miter lim="800000"/>
            <a:headEnd/>
            <a:tailEnd/>
          </a:ln>
        </p:spPr>
      </p:pic>
      <p:sp>
        <p:nvSpPr>
          <p:cNvPr id="2" name="Title 1"/>
          <p:cNvSpPr>
            <a:spLocks noGrp="1"/>
          </p:cNvSpPr>
          <p:nvPr>
            <p:ph type="title"/>
          </p:nvPr>
        </p:nvSpPr>
        <p:spPr>
          <a:xfrm>
            <a:off x="0" y="228600"/>
            <a:ext cx="9144000" cy="990600"/>
          </a:xfrm>
        </p:spPr>
        <p:txBody>
          <a:bodyPr>
            <a:noAutofit/>
          </a:bodyPr>
          <a:lstStyle/>
          <a:p>
            <a:r>
              <a:rPr lang="en-US" dirty="0" smtClean="0"/>
              <a:t>Analysis of Architecture</a:t>
            </a:r>
            <a:br>
              <a:rPr lang="en-US" dirty="0" smtClean="0"/>
            </a:br>
            <a:r>
              <a:rPr lang="en-US" dirty="0" smtClean="0"/>
              <a:t>and Design</a:t>
            </a:r>
            <a:endParaRPr lang="en-US" dirty="0"/>
          </a:p>
        </p:txBody>
      </p:sp>
      <p:pic>
        <p:nvPicPr>
          <p:cNvPr id="3" name="image32.jpg" descr="instruments_first_light_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211824"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19"/>
          <p:cNvGrpSpPr>
            <a:grpSpLocks/>
          </p:cNvGrpSpPr>
          <p:nvPr/>
        </p:nvGrpSpPr>
        <p:grpSpPr bwMode="auto">
          <a:xfrm>
            <a:off x="0" y="5624945"/>
            <a:ext cx="4177188" cy="914400"/>
            <a:chOff x="178" y="3688"/>
            <a:chExt cx="1877" cy="441"/>
          </a:xfrm>
          <a:solidFill>
            <a:schemeClr val="accent6">
              <a:lumMod val="20000"/>
              <a:lumOff val="80000"/>
            </a:schemeClr>
          </a:solidFill>
        </p:grpSpPr>
        <p:sp>
          <p:nvSpPr>
            <p:cNvPr id="5" name="AutoShape 20"/>
            <p:cNvSpPr>
              <a:spLocks noChangeArrowheads="1"/>
            </p:cNvSpPr>
            <p:nvPr/>
          </p:nvSpPr>
          <p:spPr bwMode="auto">
            <a:xfrm>
              <a:off x="178" y="3688"/>
              <a:ext cx="1877" cy="441"/>
            </a:xfrm>
            <a:prstGeom prst="wedgeRectCallout">
              <a:avLst>
                <a:gd name="adj1" fmla="val -30780"/>
                <a:gd name="adj2" fmla="val -227914"/>
              </a:avLst>
            </a:prstGeom>
            <a:grpFill/>
            <a:ln w="9525" algn="ctr">
              <a:solidFill>
                <a:schemeClr val="tx1"/>
              </a:solidFill>
              <a:miter lim="800000"/>
              <a:headEnd/>
              <a:tailEnd/>
            </a:ln>
            <a:effectLst/>
          </p:spPr>
          <p:txBody>
            <a:bodyPr anchor="ctr"/>
            <a:lstStyle/>
            <a:p>
              <a:pPr>
                <a:buClr>
                  <a:srgbClr val="A3A3A3"/>
                </a:buClr>
                <a:buSzPct val="80000"/>
                <a:buFont typeface="Wingdings 3" pitchFamily="18" charset="2"/>
                <a:buNone/>
              </a:pPr>
              <a:r>
                <a:rPr lang="en-US" sz="1400" dirty="0" smtClean="0"/>
                <a:t>Max duration Post-segment exchange: 7200s 5000s</a:t>
              </a:r>
            </a:p>
            <a:p>
              <a:pPr>
                <a:buClr>
                  <a:srgbClr val="A3A3A3"/>
                </a:buClr>
                <a:buSzPct val="80000"/>
                <a:buFont typeface="Wingdings 3" pitchFamily="18" charset="2"/>
                <a:buNone/>
              </a:pPr>
              <a:r>
                <a:rPr lang="en-US" sz="1400" dirty="0" smtClean="0"/>
                <a:t>Number of exposures of 45s  4   6</a:t>
              </a:r>
              <a:endParaRPr lang="en-US" sz="1400" dirty="0"/>
            </a:p>
            <a:p>
              <a:pPr>
                <a:buClr>
                  <a:srgbClr val="A3A3A3"/>
                </a:buClr>
                <a:buSzPct val="80000"/>
                <a:buFont typeface="Wingdings 3" pitchFamily="18" charset="2"/>
                <a:buNone/>
              </a:pPr>
              <a:r>
                <a:rPr lang="en-US" sz="1400" dirty="0" smtClean="0"/>
                <a:t>Max peak power consumption in dome: 8.5kw  8.1kw</a:t>
              </a:r>
              <a:br>
                <a:rPr lang="en-US" sz="1400" dirty="0" smtClean="0"/>
              </a:br>
              <a:r>
                <a:rPr lang="en-US" sz="1400" dirty="0" smtClean="0"/>
                <a:t>Number of motors with 50W 10 12</a:t>
              </a:r>
              <a:endParaRPr lang="en-US" sz="1400" dirty="0"/>
            </a:p>
          </p:txBody>
        </p:sp>
        <p:sp>
          <p:nvSpPr>
            <p:cNvPr id="6" name="Line 21"/>
            <p:cNvSpPr>
              <a:spLocks noChangeShapeType="1"/>
            </p:cNvSpPr>
            <p:nvPr/>
          </p:nvSpPr>
          <p:spPr bwMode="auto">
            <a:xfrm>
              <a:off x="1505" y="3959"/>
              <a:ext cx="214" cy="0"/>
            </a:xfrm>
            <a:prstGeom prst="line">
              <a:avLst/>
            </a:prstGeom>
            <a:grpFill/>
            <a:ln w="28575">
              <a:solidFill>
                <a:srgbClr val="FF0000"/>
              </a:solidFill>
              <a:round/>
              <a:headEnd/>
              <a:tailEnd/>
            </a:ln>
            <a:effectLst/>
          </p:spPr>
          <p:txBody>
            <a:bodyPr anchor="ctr"/>
            <a:lstStyle/>
            <a:p>
              <a:endParaRPr lang="en-US"/>
            </a:p>
          </p:txBody>
        </p:sp>
      </p:grpSp>
      <p:sp>
        <p:nvSpPr>
          <p:cNvPr id="7" name="Line 21"/>
          <p:cNvSpPr>
            <a:spLocks noChangeShapeType="1"/>
          </p:cNvSpPr>
          <p:nvPr/>
        </p:nvSpPr>
        <p:spPr bwMode="auto">
          <a:xfrm>
            <a:off x="2209800" y="6400800"/>
            <a:ext cx="152400"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sp>
        <p:nvSpPr>
          <p:cNvPr id="8" name="Line 21"/>
          <p:cNvSpPr>
            <a:spLocks noChangeShapeType="1"/>
          </p:cNvSpPr>
          <p:nvPr/>
        </p:nvSpPr>
        <p:spPr bwMode="auto">
          <a:xfrm>
            <a:off x="2913892" y="5791200"/>
            <a:ext cx="438907"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sp>
        <p:nvSpPr>
          <p:cNvPr id="9" name="Line 21"/>
          <p:cNvSpPr>
            <a:spLocks noChangeShapeType="1"/>
          </p:cNvSpPr>
          <p:nvPr/>
        </p:nvSpPr>
        <p:spPr bwMode="auto">
          <a:xfrm>
            <a:off x="2178627" y="5964382"/>
            <a:ext cx="152400"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pic>
        <p:nvPicPr>
          <p:cNvPr id="1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6585" y="1371600"/>
            <a:ext cx="2704815" cy="16439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2"/>
          <p:cNvSpPr txBox="1">
            <a:spLocks noChangeArrowheads="1"/>
          </p:cNvSpPr>
          <p:nvPr/>
        </p:nvSpPr>
        <p:spPr bwMode="auto">
          <a:xfrm>
            <a:off x="1752600" y="1485322"/>
            <a:ext cx="242887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smtClean="0">
                <a:latin typeface="Arial" panose="020B0604020202020204" pitchFamily="34" charset="0"/>
              </a:rPr>
              <a:t>Update Requirements</a:t>
            </a:r>
            <a:endParaRPr lang="en-US" altLang="en-US" sz="1800" dirty="0">
              <a:latin typeface="Arial" panose="020B0604020202020204" pitchFamily="34" charset="0"/>
            </a:endParaRPr>
          </a:p>
        </p:txBody>
      </p:sp>
      <p:pic>
        <p:nvPicPr>
          <p:cNvPr id="12"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79909" y="1412209"/>
            <a:ext cx="3545228" cy="2058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3"/>
          <p:cNvSpPr txBox="1">
            <a:spLocks noChangeArrowheads="1"/>
          </p:cNvSpPr>
          <p:nvPr/>
        </p:nvSpPr>
        <p:spPr bwMode="auto">
          <a:xfrm>
            <a:off x="6906092" y="1518203"/>
            <a:ext cx="1856908"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Analyze Conceptual Design</a:t>
            </a:r>
          </a:p>
        </p:txBody>
      </p:sp>
      <p:pic>
        <p:nvPicPr>
          <p:cNvPr id="16" name="Picture 15"/>
          <p:cNvPicPr>
            <a:picLocks noChangeAspect="1"/>
          </p:cNvPicPr>
          <p:nvPr/>
        </p:nvPicPr>
        <p:blipFill>
          <a:blip r:embed="rId7"/>
          <a:stretch>
            <a:fillRect/>
          </a:stretch>
        </p:blipFill>
        <p:spPr>
          <a:xfrm>
            <a:off x="2609850" y="2963716"/>
            <a:ext cx="6534150" cy="619125"/>
          </a:xfrm>
          <a:prstGeom prst="rect">
            <a:avLst/>
          </a:prstGeom>
        </p:spPr>
      </p:pic>
      <p:sp>
        <p:nvSpPr>
          <p:cNvPr id="15" name="Oval 14"/>
          <p:cNvSpPr/>
          <p:nvPr/>
        </p:nvSpPr>
        <p:spPr>
          <a:xfrm>
            <a:off x="2771520" y="3142949"/>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7" name="Picture 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9479" y="3601334"/>
            <a:ext cx="2513235" cy="20094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4742755"/>
            <a:ext cx="3359746" cy="10669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3"/>
          <p:cNvSpPr txBox="1">
            <a:spLocks noChangeArrowheads="1"/>
          </p:cNvSpPr>
          <p:nvPr/>
        </p:nvSpPr>
        <p:spPr bwMode="auto">
          <a:xfrm>
            <a:off x="6705600" y="3737522"/>
            <a:ext cx="226352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Analyze </a:t>
            </a:r>
            <a:r>
              <a:rPr lang="en-US" altLang="en-US" sz="1800" dirty="0" smtClean="0">
                <a:latin typeface="Arial" panose="020B0604020202020204" pitchFamily="34" charset="0"/>
              </a:rPr>
              <a:t>Realization Design/Specification</a:t>
            </a:r>
            <a:endParaRPr lang="en-US" altLang="en-US" sz="1800" dirty="0">
              <a:latin typeface="Arial" panose="020B0604020202020204" pitchFamily="34" charset="0"/>
            </a:endParaRPr>
          </a:p>
        </p:txBody>
      </p:sp>
      <p:cxnSp>
        <p:nvCxnSpPr>
          <p:cNvPr id="20" name="Curved Connector 19"/>
          <p:cNvCxnSpPr/>
          <p:nvPr/>
        </p:nvCxnSpPr>
        <p:spPr>
          <a:xfrm flipV="1">
            <a:off x="2953185" y="2140589"/>
            <a:ext cx="1224003" cy="17478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rot="5400000" flipH="1" flipV="1">
            <a:off x="692925" y="3359925"/>
            <a:ext cx="1343088" cy="776263"/>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H="1">
            <a:off x="6458655" y="4227339"/>
            <a:ext cx="863996" cy="600076"/>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10" cstate="print"/>
          <a:stretch>
            <a:fillRect/>
          </a:stretch>
        </p:blipFill>
        <p:spPr>
          <a:xfrm flipV="1">
            <a:off x="4177188" y="5857775"/>
            <a:ext cx="4402205" cy="156027"/>
          </a:xfrm>
          <a:prstGeom prst="rect">
            <a:avLst/>
          </a:prstGeom>
        </p:spPr>
      </p:pic>
      <p:sp>
        <p:nvSpPr>
          <p:cNvPr id="32" name="Oval 31"/>
          <p:cNvSpPr/>
          <p:nvPr/>
        </p:nvSpPr>
        <p:spPr>
          <a:xfrm>
            <a:off x="5548843" y="5611813"/>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5" name="TextBox 34"/>
          <p:cNvSpPr txBox="1"/>
          <p:nvPr/>
        </p:nvSpPr>
        <p:spPr>
          <a:xfrm>
            <a:off x="4267201" y="6184539"/>
            <a:ext cx="4701926" cy="461665"/>
          </a:xfrm>
          <a:prstGeom prst="rect">
            <a:avLst/>
          </a:prstGeom>
          <a:noFill/>
        </p:spPr>
        <p:txBody>
          <a:bodyPr wrap="square" rtlCol="0">
            <a:spAutoFit/>
          </a:bodyPr>
          <a:lstStyle/>
          <a:p>
            <a:r>
              <a:rPr lang="en-US" sz="2400" dirty="0" smtClean="0"/>
              <a:t>OCD, Requirements, ICD, DDD</a:t>
            </a:r>
            <a:endParaRPr lang="en-US" sz="2400" dirty="0"/>
          </a:p>
        </p:txBody>
      </p:sp>
      <p:sp>
        <p:nvSpPr>
          <p:cNvPr id="14" name="TextBox 13"/>
          <p:cNvSpPr txBox="1"/>
          <p:nvPr/>
        </p:nvSpPr>
        <p:spPr>
          <a:xfrm>
            <a:off x="6229979" y="5888853"/>
            <a:ext cx="960712" cy="369332"/>
          </a:xfrm>
          <a:prstGeom prst="rect">
            <a:avLst/>
          </a:prstGeom>
          <a:noFill/>
        </p:spPr>
        <p:txBody>
          <a:bodyPr wrap="none" rtlCol="0">
            <a:spAutoFit/>
          </a:bodyPr>
          <a:lstStyle/>
          <a:p>
            <a:r>
              <a:rPr lang="en-US" dirty="0" smtClean="0"/>
              <a:t>Pass/fail</a:t>
            </a:r>
            <a:endParaRPr lang="en-US" dirty="0"/>
          </a:p>
        </p:txBody>
      </p:sp>
      <p:sp>
        <p:nvSpPr>
          <p:cNvPr id="29" name="TextBox 28"/>
          <p:cNvSpPr txBox="1"/>
          <p:nvPr/>
        </p:nvSpPr>
        <p:spPr>
          <a:xfrm>
            <a:off x="853138" y="5229058"/>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30" name="TextBox 29"/>
          <p:cNvSpPr txBox="1"/>
          <p:nvPr/>
        </p:nvSpPr>
        <p:spPr>
          <a:xfrm>
            <a:off x="453041" y="2116611"/>
            <a:ext cx="301686" cy="369332"/>
          </a:xfrm>
          <a:prstGeom prst="rect">
            <a:avLst/>
          </a:prstGeom>
          <a:noFill/>
        </p:spPr>
        <p:txBody>
          <a:bodyPr wrap="none" rtlCol="0">
            <a:spAutoFit/>
          </a:bodyPr>
          <a:lstStyle/>
          <a:p>
            <a:r>
              <a:rPr lang="en-US" dirty="0">
                <a:solidFill>
                  <a:srgbClr val="FF0000"/>
                </a:solidFill>
              </a:rPr>
              <a:t>2</a:t>
            </a:r>
          </a:p>
        </p:txBody>
      </p:sp>
      <p:sp>
        <p:nvSpPr>
          <p:cNvPr id="33" name="TextBox 32"/>
          <p:cNvSpPr txBox="1"/>
          <p:nvPr/>
        </p:nvSpPr>
        <p:spPr>
          <a:xfrm flipH="1">
            <a:off x="1981200" y="2424544"/>
            <a:ext cx="1143000" cy="369332"/>
          </a:xfrm>
          <a:prstGeom prst="rect">
            <a:avLst/>
          </a:prstGeom>
          <a:noFill/>
        </p:spPr>
        <p:txBody>
          <a:bodyPr wrap="square" rtlCol="0">
            <a:spAutoFit/>
          </a:bodyPr>
          <a:lstStyle/>
          <a:p>
            <a:r>
              <a:rPr lang="en-US" dirty="0">
                <a:solidFill>
                  <a:srgbClr val="FF0000"/>
                </a:solidFill>
              </a:rPr>
              <a:t>3</a:t>
            </a:r>
          </a:p>
        </p:txBody>
      </p:sp>
      <p:sp>
        <p:nvSpPr>
          <p:cNvPr id="34" name="TextBox 33"/>
          <p:cNvSpPr txBox="1"/>
          <p:nvPr/>
        </p:nvSpPr>
        <p:spPr>
          <a:xfrm>
            <a:off x="7806523" y="2251652"/>
            <a:ext cx="301686" cy="369332"/>
          </a:xfrm>
          <a:prstGeom prst="rect">
            <a:avLst/>
          </a:prstGeom>
          <a:noFill/>
        </p:spPr>
        <p:txBody>
          <a:bodyPr wrap="none" rtlCol="0">
            <a:spAutoFit/>
          </a:bodyPr>
          <a:lstStyle/>
          <a:p>
            <a:r>
              <a:rPr lang="en-US" dirty="0">
                <a:solidFill>
                  <a:srgbClr val="FF0000"/>
                </a:solidFill>
              </a:rPr>
              <a:t>4</a:t>
            </a:r>
          </a:p>
        </p:txBody>
      </p:sp>
      <p:sp>
        <p:nvSpPr>
          <p:cNvPr id="36" name="TextBox 35"/>
          <p:cNvSpPr txBox="1"/>
          <p:nvPr/>
        </p:nvSpPr>
        <p:spPr>
          <a:xfrm>
            <a:off x="7851292" y="4232829"/>
            <a:ext cx="301686" cy="369332"/>
          </a:xfrm>
          <a:prstGeom prst="rect">
            <a:avLst/>
          </a:prstGeom>
          <a:noFill/>
        </p:spPr>
        <p:txBody>
          <a:bodyPr wrap="none" rtlCol="0">
            <a:spAutoFit/>
          </a:bodyPr>
          <a:lstStyle/>
          <a:p>
            <a:r>
              <a:rPr lang="en-US" dirty="0">
                <a:solidFill>
                  <a:srgbClr val="FF0000"/>
                </a:solidFill>
              </a:rPr>
              <a:t>5</a:t>
            </a:r>
          </a:p>
        </p:txBody>
      </p:sp>
      <p:sp>
        <p:nvSpPr>
          <p:cNvPr id="37" name="TextBox 36"/>
          <p:cNvSpPr txBox="1"/>
          <p:nvPr/>
        </p:nvSpPr>
        <p:spPr>
          <a:xfrm>
            <a:off x="7806523" y="5729839"/>
            <a:ext cx="301686" cy="369332"/>
          </a:xfrm>
          <a:prstGeom prst="rect">
            <a:avLst/>
          </a:prstGeom>
          <a:noFill/>
        </p:spPr>
        <p:txBody>
          <a:bodyPr wrap="none" rtlCol="0">
            <a:spAutoFit/>
          </a:bodyPr>
          <a:lstStyle/>
          <a:p>
            <a:r>
              <a:rPr lang="en-US" dirty="0" smtClean="0">
                <a:solidFill>
                  <a:srgbClr val="FF0000"/>
                </a:solidFill>
              </a:rPr>
              <a:t>6</a:t>
            </a:r>
            <a:endParaRPr lang="en-US" dirty="0">
              <a:solidFill>
                <a:srgbClr val="FF0000"/>
              </a:solidFill>
            </a:endParaRPr>
          </a:p>
        </p:txBody>
      </p:sp>
    </p:spTree>
    <p:extLst>
      <p:ext uri="{BB962C8B-B14F-4D97-AF65-F5344CB8AC3E}">
        <p14:creationId xmlns:p14="http://schemas.microsoft.com/office/powerpoint/2010/main" val="2603267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381000"/>
            <a:ext cx="9144000" cy="990600"/>
          </a:xfrm>
        </p:spPr>
        <p:txBody>
          <a:bodyPr>
            <a:normAutofit fontScale="90000"/>
          </a:bodyPr>
          <a:lstStyle/>
          <a:p>
            <a:r>
              <a:rPr lang="en-US" altLang="en-US" sz="3600" dirty="0" smtClean="0"/>
              <a:t>      </a:t>
            </a:r>
            <a:r>
              <a:rPr lang="en-US" altLang="en-US" sz="3600" dirty="0" err="1" smtClean="0"/>
              <a:t>OpenMBEE</a:t>
            </a:r>
            <a:r>
              <a:rPr lang="en-US" altLang="en-US" sz="3600" dirty="0" smtClean="0"/>
              <a:t/>
            </a:r>
            <a:br>
              <a:rPr lang="en-US" altLang="en-US" sz="3600" dirty="0" smtClean="0"/>
            </a:br>
            <a:r>
              <a:rPr lang="en-US" altLang="en-US" sz="3600" dirty="0" smtClean="0"/>
              <a:t>        </a:t>
            </a:r>
            <a:r>
              <a:rPr lang="en-US" altLang="en-US" sz="3600" dirty="0" smtClean="0">
                <a:hlinkClick r:id="rId2"/>
              </a:rPr>
              <a:t>https://github.com/Open-MBEE</a:t>
            </a:r>
            <a:r>
              <a:rPr lang="en-US" altLang="en-US" dirty="0" smtClean="0"/>
              <a:t/>
            </a:r>
            <a:br>
              <a:rPr lang="en-US" altLang="en-US" dirty="0" smtClean="0"/>
            </a:br>
            <a:endParaRPr lang="en-US" altLang="en-US" dirty="0" smtClean="0"/>
          </a:p>
        </p:txBody>
      </p:sp>
      <p:sp>
        <p:nvSpPr>
          <p:cNvPr id="50179" name="Content Placeholder 2"/>
          <p:cNvSpPr>
            <a:spLocks noGrp="1"/>
          </p:cNvSpPr>
          <p:nvPr>
            <p:ph idx="1"/>
          </p:nvPr>
        </p:nvSpPr>
        <p:spPr/>
        <p:txBody>
          <a:bodyPr/>
          <a:lstStyle/>
          <a:p>
            <a:r>
              <a:rPr lang="en-US" altLang="en-US" sz="2400" dirty="0" smtClean="0"/>
              <a:t>Provides a platform for modeling that integrates JPL’s mission environment OpenCAE</a:t>
            </a:r>
            <a:r>
              <a:rPr lang="en-US" altLang="en-US" sz="2400" dirty="0"/>
              <a:t>, </a:t>
            </a:r>
            <a:r>
              <a:rPr lang="en-US" altLang="en-US" sz="2400" dirty="0" smtClean="0"/>
              <a:t>by incorporating a model repository that can be accessed for example with a rich SysML desktop client (MagicDraw) and a light-weight web</a:t>
            </a:r>
            <a:r>
              <a:rPr lang="en-US" altLang="en-US" sz="2400" dirty="0"/>
              <a:t>-based </a:t>
            </a:r>
            <a:r>
              <a:rPr lang="en-US" altLang="en-US" sz="2400" dirty="0" smtClean="0"/>
              <a:t>client (ViewEditor)</a:t>
            </a:r>
          </a:p>
          <a:p>
            <a:r>
              <a:rPr lang="en-US" altLang="en-US" sz="2400" dirty="0" smtClean="0"/>
              <a:t>The model repository provides the following features:</a:t>
            </a:r>
          </a:p>
          <a:p>
            <a:pPr lvl="1"/>
            <a:r>
              <a:rPr lang="en-US" altLang="en-US" sz="2000" dirty="0" smtClean="0"/>
              <a:t>Basic Infrastructure for Version, Workflow, Access Control</a:t>
            </a:r>
          </a:p>
          <a:p>
            <a:pPr lvl="1"/>
            <a:r>
              <a:rPr lang="en-US" altLang="en-US" sz="2000" dirty="0" smtClean="0"/>
              <a:t>Flexibility of content</a:t>
            </a:r>
          </a:p>
          <a:p>
            <a:pPr lvl="1"/>
            <a:r>
              <a:rPr lang="en-US" altLang="en-US" sz="2000" dirty="0" smtClean="0"/>
              <a:t>Support for Web Applications and Web-based API access</a:t>
            </a:r>
          </a:p>
          <a:p>
            <a:pPr lvl="1"/>
            <a:r>
              <a:rPr lang="en-US" altLang="en-US" sz="2000" dirty="0" smtClean="0"/>
              <a:t>Multi-tool and multi-repository integration across engineering and management disciplines</a:t>
            </a:r>
          </a:p>
          <a:p>
            <a:pPr marL="0" indent="0">
              <a:buFont typeface="Arial" panose="020B0604020202020204" pitchFamily="34" charset="0"/>
              <a:buNone/>
            </a:pPr>
            <a:endParaRPr lang="en-US" altLang="en-US" dirty="0" smtClean="0"/>
          </a:p>
          <a:p>
            <a:pPr lvl="1"/>
            <a:endParaRPr lang="en-US" altLang="en-US" dirty="0" smtClean="0"/>
          </a:p>
        </p:txBody>
      </p:sp>
    </p:spTree>
    <p:extLst>
      <p:ext uri="{BB962C8B-B14F-4D97-AF65-F5344CB8AC3E}">
        <p14:creationId xmlns:p14="http://schemas.microsoft.com/office/powerpoint/2010/main" val="196895255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OpenMBEE Core Integration</a:t>
            </a:r>
            <a:endParaRPr lang="en-US" dirty="0"/>
          </a:p>
        </p:txBody>
      </p:sp>
      <p:pic>
        <p:nvPicPr>
          <p:cNvPr id="3" name="Picture 2"/>
          <p:cNvPicPr>
            <a:picLocks noChangeAspect="1"/>
          </p:cNvPicPr>
          <p:nvPr/>
        </p:nvPicPr>
        <p:blipFill>
          <a:blip r:embed="rId2"/>
          <a:stretch>
            <a:fillRect/>
          </a:stretch>
        </p:blipFill>
        <p:spPr>
          <a:xfrm>
            <a:off x="3138559" y="3505200"/>
            <a:ext cx="6005441" cy="3045056"/>
          </a:xfrm>
          <a:prstGeom prst="rect">
            <a:avLst/>
          </a:prstGeom>
        </p:spPr>
      </p:pic>
      <p:pic>
        <p:nvPicPr>
          <p:cNvPr id="4" name="Picture 3"/>
          <p:cNvPicPr>
            <a:picLocks noChangeAspect="1"/>
          </p:cNvPicPr>
          <p:nvPr/>
        </p:nvPicPr>
        <p:blipFill>
          <a:blip r:embed="rId3"/>
          <a:stretch>
            <a:fillRect/>
          </a:stretch>
        </p:blipFill>
        <p:spPr>
          <a:xfrm>
            <a:off x="5862" y="1573438"/>
            <a:ext cx="4033523" cy="3276972"/>
          </a:xfrm>
          <a:prstGeom prst="rect">
            <a:avLst/>
          </a:prstGeom>
        </p:spPr>
      </p:pic>
      <p:sp>
        <p:nvSpPr>
          <p:cNvPr id="5" name="Flowchart: Magnetic Disk 4"/>
          <p:cNvSpPr/>
          <p:nvPr/>
        </p:nvSpPr>
        <p:spPr>
          <a:xfrm>
            <a:off x="5867400" y="2209800"/>
            <a:ext cx="22098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MMS repository</a:t>
            </a:r>
            <a:endParaRPr lang="en-US" dirty="0">
              <a:solidFill>
                <a:schemeClr val="tx1"/>
              </a:solidFill>
            </a:endParaRPr>
          </a:p>
        </p:txBody>
      </p:sp>
      <p:cxnSp>
        <p:nvCxnSpPr>
          <p:cNvPr id="11" name="Straight Arrow Connector 10"/>
          <p:cNvCxnSpPr>
            <a:endCxn id="5" idx="2"/>
          </p:cNvCxnSpPr>
          <p:nvPr/>
        </p:nvCxnSpPr>
        <p:spPr>
          <a:xfrm>
            <a:off x="3886200" y="2362200"/>
            <a:ext cx="1981200" cy="15240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H="1">
            <a:off x="6324600" y="2819400"/>
            <a:ext cx="647700" cy="68580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4762" y="1676400"/>
            <a:ext cx="3184526" cy="584775"/>
          </a:xfrm>
          <a:prstGeom prst="rect">
            <a:avLst/>
          </a:prstGeom>
          <a:noFill/>
        </p:spPr>
        <p:txBody>
          <a:bodyPr wrap="none" rtlCol="0">
            <a:spAutoFit/>
          </a:bodyPr>
          <a:lstStyle/>
          <a:p>
            <a:pPr algn="ctr"/>
            <a:r>
              <a:rPr lang="en-US" sz="1600" dirty="0" smtClean="0"/>
              <a:t>Model of Document in</a:t>
            </a:r>
          </a:p>
          <a:p>
            <a:pPr algn="ctr"/>
            <a:r>
              <a:rPr lang="en-US" sz="1600" dirty="0" err="1" smtClean="0"/>
              <a:t>MagicDraw</a:t>
            </a:r>
            <a:r>
              <a:rPr lang="en-US" sz="1600" dirty="0" smtClean="0"/>
              <a:t>/Model Development Kit</a:t>
            </a:r>
            <a:endParaRPr lang="en-US" sz="1600" dirty="0"/>
          </a:p>
        </p:txBody>
      </p:sp>
      <p:sp>
        <p:nvSpPr>
          <p:cNvPr id="20" name="TextBox 19"/>
          <p:cNvSpPr txBox="1"/>
          <p:nvPr/>
        </p:nvSpPr>
        <p:spPr>
          <a:xfrm>
            <a:off x="5486400" y="3620869"/>
            <a:ext cx="3612720" cy="646331"/>
          </a:xfrm>
          <a:prstGeom prst="rect">
            <a:avLst/>
          </a:prstGeom>
          <a:noFill/>
        </p:spPr>
        <p:txBody>
          <a:bodyPr wrap="none" rtlCol="0">
            <a:spAutoFit/>
          </a:bodyPr>
          <a:lstStyle/>
          <a:p>
            <a:pPr algn="ctr"/>
            <a:r>
              <a:rPr lang="en-US" dirty="0" smtClean="0"/>
              <a:t>Rendered and editable document in </a:t>
            </a:r>
            <a:br>
              <a:rPr lang="en-US" dirty="0" smtClean="0"/>
            </a:br>
            <a:r>
              <a:rPr lang="en-US" dirty="0" smtClean="0"/>
              <a:t>Web interface View Editor</a:t>
            </a:r>
            <a:endParaRPr lang="en-US" dirty="0"/>
          </a:p>
        </p:txBody>
      </p:sp>
    </p:spTree>
    <p:extLst>
      <p:ext uri="{BB962C8B-B14F-4D97-AF65-F5344CB8AC3E}">
        <p14:creationId xmlns:p14="http://schemas.microsoft.com/office/powerpoint/2010/main" val="13291184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228600"/>
            <a:ext cx="9144000" cy="990600"/>
          </a:xfrm>
        </p:spPr>
        <p:txBody>
          <a:bodyPr/>
          <a:lstStyle/>
          <a:p>
            <a:r>
              <a:rPr lang="en-US" altLang="en-US" dirty="0" smtClean="0"/>
              <a:t>           </a:t>
            </a:r>
            <a:r>
              <a:rPr lang="en-US" altLang="en-US" dirty="0" err="1" smtClean="0"/>
              <a:t>OpenMBEE</a:t>
            </a:r>
            <a:r>
              <a:rPr lang="en-US" altLang="en-US" dirty="0" smtClean="0"/>
              <a:t> Current Realization</a:t>
            </a:r>
          </a:p>
        </p:txBody>
      </p:sp>
      <p:pic>
        <p:nvPicPr>
          <p:cNvPr id="51203"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0813" y="1055688"/>
            <a:ext cx="6197600" cy="5802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Oval 4"/>
          <p:cNvSpPr/>
          <p:nvPr/>
        </p:nvSpPr>
        <p:spPr>
          <a:xfrm>
            <a:off x="1451704" y="1905000"/>
            <a:ext cx="6092095" cy="22098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3" name="OpenCAE_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30" y="1447800"/>
            <a:ext cx="9137469" cy="5135814"/>
          </a:xfrm>
          <a:prstGeom prst="rect">
            <a:avLst/>
          </a:prstGeom>
        </p:spPr>
      </p:pic>
    </p:spTree>
    <p:extLst>
      <p:ext uri="{BB962C8B-B14F-4D97-AF65-F5344CB8AC3E}">
        <p14:creationId xmlns:p14="http://schemas.microsoft.com/office/powerpoint/2010/main" val="37868274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Analysis with </a:t>
            </a:r>
            <a:r>
              <a:rPr lang="en-US" dirty="0" err="1" smtClean="0"/>
              <a:t>docgen</a:t>
            </a:r>
            <a:endParaRPr lang="en-US" dirty="0"/>
          </a:p>
        </p:txBody>
      </p:sp>
      <p:pic>
        <p:nvPicPr>
          <p:cNvPr id="3" name="Picture 2"/>
          <p:cNvPicPr>
            <a:picLocks noChangeAspect="1"/>
          </p:cNvPicPr>
          <p:nvPr/>
        </p:nvPicPr>
        <p:blipFill>
          <a:blip r:embed="rId2"/>
          <a:stretch>
            <a:fillRect/>
          </a:stretch>
        </p:blipFill>
        <p:spPr>
          <a:xfrm>
            <a:off x="5715000" y="1981200"/>
            <a:ext cx="3325413" cy="3682378"/>
          </a:xfrm>
          <a:prstGeom prst="rect">
            <a:avLst/>
          </a:prstGeom>
        </p:spPr>
      </p:pic>
      <p:pic>
        <p:nvPicPr>
          <p:cNvPr id="4" name="Picture 3"/>
          <p:cNvPicPr>
            <a:picLocks noChangeAspect="1"/>
          </p:cNvPicPr>
          <p:nvPr/>
        </p:nvPicPr>
        <p:blipFill>
          <a:blip r:embed="rId3"/>
          <a:stretch>
            <a:fillRect/>
          </a:stretch>
        </p:blipFill>
        <p:spPr>
          <a:xfrm>
            <a:off x="152400" y="1219200"/>
            <a:ext cx="6364573" cy="2771775"/>
          </a:xfrm>
          <a:prstGeom prst="rect">
            <a:avLst/>
          </a:prstGeom>
        </p:spPr>
      </p:pic>
      <p:pic>
        <p:nvPicPr>
          <p:cNvPr id="5" name="Picture 4"/>
          <p:cNvPicPr>
            <a:picLocks noChangeAspect="1"/>
          </p:cNvPicPr>
          <p:nvPr/>
        </p:nvPicPr>
        <p:blipFill>
          <a:blip r:embed="rId4"/>
          <a:stretch>
            <a:fillRect/>
          </a:stretch>
        </p:blipFill>
        <p:spPr>
          <a:xfrm>
            <a:off x="304800" y="3453056"/>
            <a:ext cx="4738688" cy="3057038"/>
          </a:xfrm>
          <a:prstGeom prst="rect">
            <a:avLst/>
          </a:prstGeom>
        </p:spPr>
      </p:pic>
    </p:spTree>
    <p:extLst>
      <p:ext uri="{BB962C8B-B14F-4D97-AF65-F5344CB8AC3E}">
        <p14:creationId xmlns:p14="http://schemas.microsoft.com/office/powerpoint/2010/main" val="1366513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Analysis with </a:t>
            </a:r>
            <a:r>
              <a:rPr lang="en-US" dirty="0" err="1" smtClean="0"/>
              <a:t>docgen</a:t>
            </a:r>
            <a:endParaRPr lang="en-US" dirty="0"/>
          </a:p>
        </p:txBody>
      </p:sp>
      <p:pic>
        <p:nvPicPr>
          <p:cNvPr id="3" name="docs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71600"/>
            <a:ext cx="9144000" cy="4943475"/>
          </a:xfrm>
          <a:prstGeom prst="rect">
            <a:avLst/>
          </a:prstGeom>
        </p:spPr>
      </p:pic>
    </p:spTree>
    <p:extLst>
      <p:ext uri="{BB962C8B-B14F-4D97-AF65-F5344CB8AC3E}">
        <p14:creationId xmlns:p14="http://schemas.microsoft.com/office/powerpoint/2010/main" val="19395239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TMTPowerpoint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MTPowerpointTemplate_updated_20151030_SR" id="{62404408-A592-4497-BE3D-2A95E71A5315}" vid="{FA4E0688-3B95-4FF1-AA5C-5C138C99D9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20160602_APS</Template>
  <TotalTime>6102</TotalTime>
  <Words>519</Words>
  <Application>Microsoft Office PowerPoint</Application>
  <PresentationFormat>On-screen Show (4:3)</PresentationFormat>
  <Paragraphs>65</Paragraphs>
  <Slides>12</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MS PGothic</vt:lpstr>
      <vt:lpstr>Arial</vt:lpstr>
      <vt:lpstr>Calibri</vt:lpstr>
      <vt:lpstr>Myriad Pro</vt:lpstr>
      <vt:lpstr>Wingdings 3</vt:lpstr>
      <vt:lpstr>TMTPowerpointTemplate</vt:lpstr>
      <vt:lpstr>OpenMBEE and the Lifecycle Change Process </vt:lpstr>
      <vt:lpstr>Thirty Meter Telescope (TMT) www.tmt.org</vt:lpstr>
      <vt:lpstr>TMT MBSE Objectives</vt:lpstr>
      <vt:lpstr>Analysis of Architecture and Design</vt:lpstr>
      <vt:lpstr>      OpenMBEE         https://github.com/Open-MBEE </vt:lpstr>
      <vt:lpstr>OpenMBEE Core Integration</vt:lpstr>
      <vt:lpstr>           OpenMBEE Current Realization</vt:lpstr>
      <vt:lpstr>Automated Analysis with docgen</vt:lpstr>
      <vt:lpstr>Automated Analysis with docgen</vt:lpstr>
      <vt:lpstr>Platform for Model Analysis (PMA)</vt:lpstr>
      <vt:lpstr>System Level Analysis</vt:lpstr>
      <vt:lpstr>Acknowledgments</vt:lpstr>
    </vt:vector>
  </TitlesOfParts>
  <Company>JPL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of Use Case development and Future plans</dc:title>
  <dc:creator>Karban, Robert (313D)</dc:creator>
  <cp:lastModifiedBy>Karban, Robert (313D)</cp:lastModifiedBy>
  <cp:revision>92</cp:revision>
  <dcterms:created xsi:type="dcterms:W3CDTF">2016-05-21T15:14:05Z</dcterms:created>
  <dcterms:modified xsi:type="dcterms:W3CDTF">2016-12-15T23:40:06Z</dcterms:modified>
</cp:coreProperties>
</file>